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66" r:id="rId3"/>
    <p:sldId id="267" r:id="rId4"/>
    <p:sldId id="268" r:id="rId5"/>
    <p:sldId id="269" r:id="rId6"/>
    <p:sldId id="270" r:id="rId7"/>
    <p:sldId id="271" r:id="rId8"/>
    <p:sldId id="277" r:id="rId9"/>
    <p:sldId id="272" r:id="rId10"/>
    <p:sldId id="278" r:id="rId11"/>
    <p:sldId id="273" r:id="rId12"/>
    <p:sldId id="275" r:id="rId13"/>
    <p:sldId id="279" r:id="rId14"/>
    <p:sldId id="256" r:id="rId15"/>
    <p:sldId id="257" r:id="rId16"/>
    <p:sldId id="258" r:id="rId17"/>
    <p:sldId id="259" r:id="rId18"/>
    <p:sldId id="260" r:id="rId19"/>
    <p:sldId id="265" r:id="rId20"/>
    <p:sldId id="276"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94660"/>
  </p:normalViewPr>
  <p:slideViewPr>
    <p:cSldViewPr>
      <p:cViewPr varScale="1">
        <p:scale>
          <a:sx n="68" d="100"/>
          <a:sy n="68" d="100"/>
        </p:scale>
        <p:origin x="-12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7.12.2018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7.12.2018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7.12.2018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7.12.2018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7.12.2018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7.12.2018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7.12.2018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7.12.2018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7.12.2018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7.12.2018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7.12.2018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7.12.2018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organikersag.blogspot.com.t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organikersag.blogspot.com.t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organikersag.blogspot.com.tr/"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organikersag.blogspot.com.tr/"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organikersag.blogspot.com.tr/"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organikersag.blogspot.com.tr/"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organikersag.blogspot.com.t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organikersag.blogspot.com.t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organikersag.blogspot.com.t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organikersag.blogspot.com.t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organikersag.blogspot.com.tr/"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organikersag.blogspot.com.t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organikersag.blogspot.com.t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organikersag.blogspot.com.t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2"/>
          <p:cNvSpPr>
            <a:spLocks noGrp="1"/>
          </p:cNvSpPr>
          <p:nvPr>
            <p:ph idx="1"/>
          </p:nvPr>
        </p:nvSpPr>
        <p:spPr>
          <a:xfrm>
            <a:off x="1714480" y="1357298"/>
            <a:ext cx="6072230" cy="2424332"/>
          </a:xfrm>
          <a:ln w="22225">
            <a:solidFill>
              <a:schemeClr val="tx1"/>
            </a:solidFill>
          </a:ln>
        </p:spPr>
        <p:txBody>
          <a:bodyPr>
            <a:normAutofit lnSpcReduction="10000"/>
          </a:bodyPr>
          <a:lstStyle/>
          <a:p>
            <a:pPr marL="0" indent="0" algn="ctr">
              <a:buNone/>
            </a:pPr>
            <a:r>
              <a:rPr lang="tr-TR" sz="6000" b="1" dirty="0" smtClean="0">
                <a:latin typeface="Arial" pitchFamily="34" charset="0"/>
                <a:cs typeface="Arial" pitchFamily="34" charset="0"/>
              </a:rPr>
              <a:t>DİYARBAKIR</a:t>
            </a:r>
          </a:p>
          <a:p>
            <a:pPr marL="0" indent="0" algn="ctr">
              <a:buNone/>
            </a:pPr>
            <a:endParaRPr lang="tr-TR" sz="4000" b="1" dirty="0" smtClean="0">
              <a:latin typeface="Arial" pitchFamily="34" charset="0"/>
              <a:cs typeface="Arial" pitchFamily="34" charset="0"/>
            </a:endParaRPr>
          </a:p>
          <a:p>
            <a:pPr marL="0" indent="0" algn="ctr">
              <a:buNone/>
            </a:pPr>
            <a:r>
              <a:rPr lang="tr-TR" sz="4000" b="1" dirty="0" smtClean="0">
                <a:latin typeface="Arial" pitchFamily="34" charset="0"/>
                <a:cs typeface="Arial" pitchFamily="34" charset="0"/>
              </a:rPr>
              <a:t>HANİ İLÇESİ</a:t>
            </a:r>
            <a:endParaRPr lang="tr-TR" sz="4000" b="1"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429000"/>
            <a:ext cx="8229600" cy="2697163"/>
          </a:xfrm>
          <a:ln w="9525">
            <a:solidFill>
              <a:schemeClr val="tx1"/>
            </a:solidFill>
          </a:ln>
        </p:spPr>
        <p:txBody>
          <a:bodyPr/>
          <a:lstStyle/>
          <a:p>
            <a:pPr>
              <a:buNone/>
            </a:pPr>
            <a:r>
              <a:rPr lang="tr-TR" dirty="0" smtClean="0"/>
              <a:t>                       </a:t>
            </a:r>
            <a:r>
              <a:rPr lang="tr-TR" i="1" dirty="0" err="1" smtClean="0"/>
              <a:t>Koki</a:t>
            </a:r>
            <a:r>
              <a:rPr lang="tr-TR" i="1" dirty="0" smtClean="0"/>
              <a:t> Çayı Mesiresi </a:t>
            </a:r>
            <a:r>
              <a:rPr lang="tr-TR" dirty="0" smtClean="0"/>
              <a:t/>
            </a:r>
            <a:br>
              <a:rPr lang="tr-TR" dirty="0" smtClean="0"/>
            </a:br>
            <a:r>
              <a:rPr lang="tr-TR" dirty="0" smtClean="0"/>
              <a:t>İlçe merkezinden 8 km mesafededir. Burada kaynayan suda bol miktarda alabalık bulunur. Saniyede 6 m³ su akmaktadır.Hani'nin şebeke suyu </a:t>
            </a:r>
            <a:r>
              <a:rPr lang="tr-TR" dirty="0" err="1" smtClean="0"/>
              <a:t>koki</a:t>
            </a:r>
            <a:r>
              <a:rPr lang="tr-TR" dirty="0" smtClean="0"/>
              <a:t> çayından gelmektedir.</a:t>
            </a:r>
            <a:endParaRPr lang="tr-TR" dirty="0"/>
          </a:p>
        </p:txBody>
      </p:sp>
      <p:sp>
        <p:nvSpPr>
          <p:cNvPr id="35842" name="AutoShape 2" descr="http://wowturkey.com/tr480/mustafa_2147_ankarissu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5844" name="AutoShape 4" descr="http://wowturkey.com/tr480/mustafa_2147_ankarissu1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5845" name="Picture 5"/>
          <p:cNvPicPr>
            <a:picLocks noChangeAspect="1" noChangeArrowheads="1"/>
          </p:cNvPicPr>
          <p:nvPr/>
        </p:nvPicPr>
        <p:blipFill>
          <a:blip r:embed="rId2"/>
          <a:srcRect/>
          <a:stretch>
            <a:fillRect/>
          </a:stretch>
        </p:blipFill>
        <p:spPr bwMode="auto">
          <a:xfrm>
            <a:off x="2143108" y="285728"/>
            <a:ext cx="3867150" cy="29337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ln w="9525">
            <a:solidFill>
              <a:schemeClr val="tx1"/>
            </a:solidFill>
          </a:ln>
        </p:spPr>
        <p:txBody>
          <a:bodyPr>
            <a:normAutofit fontScale="92500"/>
          </a:bodyPr>
          <a:lstStyle/>
          <a:p>
            <a:pPr marL="0" indent="0" algn="ctr">
              <a:buNone/>
            </a:pPr>
            <a:r>
              <a:rPr lang="tr-TR" b="1" i="1" dirty="0" err="1"/>
              <a:t>Aynkebir</a:t>
            </a:r>
            <a:r>
              <a:rPr lang="tr-TR" b="1" i="1" dirty="0"/>
              <a:t> </a:t>
            </a:r>
            <a:r>
              <a:rPr lang="tr-TR" b="1" i="1" dirty="0" smtClean="0"/>
              <a:t>Havuzu</a:t>
            </a:r>
          </a:p>
          <a:p>
            <a:pPr marL="0" indent="0" algn="ctr">
              <a:buNone/>
            </a:pPr>
            <a:endParaRPr lang="tr-TR" b="1" dirty="0" smtClean="0"/>
          </a:p>
          <a:p>
            <a:pPr marL="0" indent="0">
              <a:buNone/>
            </a:pPr>
            <a:r>
              <a:rPr lang="tr-TR" dirty="0" err="1" smtClean="0"/>
              <a:t>Aynkebir</a:t>
            </a:r>
            <a:r>
              <a:rPr lang="tr-TR" dirty="0" smtClean="0"/>
              <a:t> </a:t>
            </a:r>
            <a:r>
              <a:rPr lang="tr-TR" dirty="0"/>
              <a:t>su havuzu Ulucami ile </a:t>
            </a:r>
            <a:r>
              <a:rPr lang="tr-TR" dirty="0" err="1"/>
              <a:t>Hatuniye</a:t>
            </a:r>
            <a:r>
              <a:rPr lang="tr-TR" dirty="0"/>
              <a:t> medresesi arasında bulunan büyük bir havuzdur.Bu su Hani Dağının eteklerinde kaynar ve 9 kemerli bentlerden çıkarak bir havuz oluşturur</a:t>
            </a:r>
            <a:r>
              <a:rPr lang="tr-TR" dirty="0" smtClean="0"/>
              <a:t>. Havuza </a:t>
            </a:r>
            <a:r>
              <a:rPr lang="tr-TR" dirty="0"/>
              <a:t>7 gözden su akmaktadır.Akan su ile ilçenin tüm arazileri sulandırılmaktadır</a:t>
            </a:r>
            <a:r>
              <a:rPr lang="tr-TR" dirty="0" smtClean="0"/>
              <a:t>. Ayrıca </a:t>
            </a:r>
            <a:r>
              <a:rPr lang="tr-TR" dirty="0"/>
              <a:t>su ile 8 adet su </a:t>
            </a:r>
            <a:r>
              <a:rPr lang="tr-TR" dirty="0" smtClean="0"/>
              <a:t>değirmeni çalıştırılmaktadır</a:t>
            </a:r>
            <a:endParaRPr lang="tr-TR" dirty="0"/>
          </a:p>
        </p:txBody>
      </p:sp>
    </p:spTree>
    <p:extLst>
      <p:ext uri="{BB962C8B-B14F-4D97-AF65-F5344CB8AC3E}">
        <p14:creationId xmlns="" xmlns:p14="http://schemas.microsoft.com/office/powerpoint/2010/main" val="1702240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ln w="9525">
            <a:solidFill>
              <a:schemeClr val="tx1"/>
            </a:solidFill>
          </a:ln>
        </p:spPr>
        <p:txBody>
          <a:bodyPr>
            <a:normAutofit fontScale="92500"/>
          </a:bodyPr>
          <a:lstStyle/>
          <a:p>
            <a:pPr algn="ctr">
              <a:buNone/>
            </a:pPr>
            <a:r>
              <a:rPr lang="tr-TR" i="1" dirty="0" err="1" smtClean="0">
                <a:hlinkClick r:id="rId2"/>
              </a:rPr>
              <a:t>Anakaris</a:t>
            </a:r>
            <a:r>
              <a:rPr lang="tr-TR" i="1" dirty="0" smtClean="0">
                <a:hlinkClick r:id="rId2"/>
              </a:rPr>
              <a:t> Suyu</a:t>
            </a:r>
          </a:p>
          <a:p>
            <a:pPr>
              <a:buNone/>
            </a:pPr>
            <a:endParaRPr lang="tr-TR" dirty="0" smtClean="0">
              <a:hlinkClick r:id="rId2"/>
            </a:endParaRPr>
          </a:p>
          <a:p>
            <a:pPr>
              <a:buNone/>
            </a:pPr>
            <a:r>
              <a:rPr lang="tr-TR" dirty="0">
                <a:hlinkClick r:id="rId2"/>
              </a:rPr>
              <a:t> </a:t>
            </a:r>
            <a:r>
              <a:rPr lang="tr-TR" dirty="0" smtClean="0">
                <a:hlinkClick r:id="rId2"/>
              </a:rPr>
              <a:t>   Diyarbakır </a:t>
            </a:r>
            <a:r>
              <a:rPr lang="tr-TR" dirty="0">
                <a:hlinkClick r:id="rId2"/>
              </a:rPr>
              <a:t>Hani ilçesine 3 km. uzaklıkta bulunan </a:t>
            </a:r>
            <a:r>
              <a:rPr lang="tr-TR" dirty="0" err="1">
                <a:hlinkClick r:id="rId2"/>
              </a:rPr>
              <a:t>Anakaris</a:t>
            </a:r>
            <a:r>
              <a:rPr lang="tr-TR" dirty="0">
                <a:hlinkClick r:id="rId2"/>
              </a:rPr>
              <a:t> Suyunun çevresinde herhangi bir tesis bulunmamaktadır. Bu suyun ne zaman bulunduğu konusunda da bir bilgi yoktur. Burada içme kürleri yapılmakta olup, </a:t>
            </a:r>
            <a:r>
              <a:rPr lang="tr-TR" dirty="0" smtClean="0">
                <a:hlinkClick r:id="rId2"/>
              </a:rPr>
              <a:t>sarılık,karaciğer </a:t>
            </a:r>
            <a:r>
              <a:rPr lang="tr-TR" dirty="0">
                <a:hlinkClick r:id="rId2"/>
              </a:rPr>
              <a:t>hastalıklarına iyi geldiği ve böbrek taşlarının düşürülmesinde etkili olduğu bilinmektedir. </a:t>
            </a:r>
            <a:endParaRPr lang="tr-TR" dirty="0"/>
          </a:p>
        </p:txBody>
      </p:sp>
    </p:spTree>
    <p:extLst>
      <p:ext uri="{BB962C8B-B14F-4D97-AF65-F5344CB8AC3E}">
        <p14:creationId xmlns="" xmlns:p14="http://schemas.microsoft.com/office/powerpoint/2010/main" val="92785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928662" y="2285992"/>
            <a:ext cx="7358114" cy="1200329"/>
          </a:xfrm>
          <a:prstGeom prst="rect">
            <a:avLst/>
          </a:prstGeom>
          <a:ln w="9525">
            <a:solidFill>
              <a:schemeClr val="tx1"/>
            </a:solidFill>
          </a:ln>
        </p:spPr>
        <p:txBody>
          <a:bodyPr wrap="square">
            <a:spAutoFit/>
          </a:bodyPr>
          <a:lstStyle/>
          <a:p>
            <a:pPr>
              <a:buNone/>
            </a:pPr>
            <a:r>
              <a:rPr lang="tr-TR" sz="2400" dirty="0" smtClean="0">
                <a:hlinkClick r:id="rId2"/>
              </a:rPr>
              <a:t>                </a:t>
            </a:r>
            <a:r>
              <a:rPr lang="tr-TR" sz="2400" i="1" dirty="0" smtClean="0">
                <a:hlinkClick r:id="rId2"/>
              </a:rPr>
              <a:t>(Şeyh Bedrettin Türbesi ) </a:t>
            </a:r>
          </a:p>
          <a:p>
            <a:pPr>
              <a:buNone/>
            </a:pPr>
            <a:r>
              <a:rPr lang="tr-TR" sz="2400" dirty="0" smtClean="0">
                <a:hlinkClick r:id="rId2"/>
              </a:rPr>
              <a:t>Diyarbakır, Hani İlçesinde bulunan şeyh Bedrettin Türbesinin ne zaman yapıldığı bilinmemektedir.</a:t>
            </a:r>
            <a:endParaRPr lang="tr-TR"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77788" y="4149080"/>
            <a:ext cx="7772400" cy="1470025"/>
          </a:xfrm>
          <a:ln w="9525">
            <a:solidFill>
              <a:schemeClr val="tx1"/>
            </a:solidFill>
          </a:ln>
        </p:spPr>
        <p:txBody>
          <a:bodyPr>
            <a:noAutofit/>
          </a:bodyPr>
          <a:lstStyle/>
          <a:p>
            <a:r>
              <a:rPr lang="tr-TR" sz="2400" b="1" dirty="0" smtClean="0"/>
              <a:t>Diyarbakır'ın </a:t>
            </a:r>
            <a:r>
              <a:rPr lang="tr-TR" sz="2400" b="1" dirty="0"/>
              <a:t>kuzeyinde </a:t>
            </a:r>
            <a:r>
              <a:rPr lang="tr-TR" sz="2400" b="1" dirty="0" smtClean="0"/>
              <a:t>67</a:t>
            </a:r>
            <a:br>
              <a:rPr lang="tr-TR" sz="2400" b="1" dirty="0" smtClean="0"/>
            </a:br>
            <a:r>
              <a:rPr lang="tr-TR" sz="2400" b="1" dirty="0" smtClean="0"/>
              <a:t> </a:t>
            </a:r>
            <a:r>
              <a:rPr lang="tr-TR" sz="2400" b="1" dirty="0"/>
              <a:t>kilometre uzaklıktadır. İlçenin kuruluş çok eskilere dayanmakta Hani adını </a:t>
            </a:r>
            <a:r>
              <a:rPr lang="tr-TR" sz="2400" b="1" dirty="0" err="1"/>
              <a:t>Hurriler</a:t>
            </a:r>
            <a:r>
              <a:rPr lang="tr-TR" sz="2400" b="1" dirty="0"/>
              <a:t> döneminden kalma olduğu sanılmaktadır.</a:t>
            </a:r>
          </a:p>
        </p:txBody>
      </p:sp>
      <p:pic>
        <p:nvPicPr>
          <p:cNvPr id="4" name="Resim 3" descr="https://2.bp.blogspot.com/-5Y3slBfrs-c/UMnES7Dle1I/AAAAAAAAgNY/mzCQ19WsGEU/s400/DSC_1287.JPG">
            <a:hlinkClick r:id="rId2"/>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1907704" y="404664"/>
            <a:ext cx="5112568" cy="3024336"/>
          </a:xfrm>
          <a:prstGeom prst="rect">
            <a:avLst/>
          </a:prstGeom>
          <a:noFill/>
          <a:ln>
            <a:noFill/>
          </a:ln>
        </p:spPr>
      </p:pic>
    </p:spTree>
    <p:extLst>
      <p:ext uri="{BB962C8B-B14F-4D97-AF65-F5344CB8AC3E}">
        <p14:creationId xmlns="" xmlns:p14="http://schemas.microsoft.com/office/powerpoint/2010/main" val="1133123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548680"/>
            <a:ext cx="8208912" cy="5328592"/>
          </a:xfrm>
          <a:ln w="9525">
            <a:solidFill>
              <a:schemeClr val="tx1"/>
            </a:solidFill>
          </a:ln>
        </p:spPr>
        <p:txBody>
          <a:bodyPr>
            <a:noAutofit/>
          </a:bodyPr>
          <a:lstStyle/>
          <a:p>
            <a:pPr algn="l"/>
            <a:r>
              <a:rPr lang="tr-TR" sz="2400" b="1" dirty="0"/>
              <a:t>Asur Hükümdarı Asur Nasir-Pal ile yaptıkları savaşta yenilerek dağılan </a:t>
            </a:r>
            <a:r>
              <a:rPr lang="tr-TR" sz="2400" b="1" dirty="0" err="1"/>
              <a:t>Nirbillerin</a:t>
            </a:r>
            <a:r>
              <a:rPr lang="tr-TR" sz="2400" b="1" dirty="0"/>
              <a:t> yerleşim merkezilerinden biridir. Tarihçesi Hani ilçesinin bugünkü adının nereden geldiği ile ilgili bilgilerin tümü birtakım efsanelere dayanmaktadır. Bu efsanelerden en mantıklı olanı, ilçenin, bu adı bölgede bulunan ve yerel dilde “</a:t>
            </a:r>
            <a:r>
              <a:rPr lang="tr-TR" sz="2400" b="1" dirty="0" err="1"/>
              <a:t>yenı</a:t>
            </a:r>
            <a:r>
              <a:rPr lang="tr-TR" sz="2400" b="1" dirty="0"/>
              <a:t>” olarak tabir </a:t>
            </a:r>
            <a:r>
              <a:rPr lang="tr-TR" sz="2400" b="1" dirty="0" smtClean="0"/>
              <a:t>edilen </a:t>
            </a:r>
            <a:r>
              <a:rPr lang="tr-TR" sz="2400" b="1" dirty="0"/>
              <a:t>“</a:t>
            </a:r>
            <a:r>
              <a:rPr lang="tr-TR" sz="2400" b="1" dirty="0" err="1"/>
              <a:t>Ayn</a:t>
            </a:r>
            <a:r>
              <a:rPr lang="tr-TR" sz="2400" b="1" dirty="0"/>
              <a:t>-ı Kebir” su kaynağından aldığıdır</a:t>
            </a:r>
            <a:r>
              <a:rPr lang="tr-TR" sz="2400" b="1" dirty="0" smtClean="0"/>
              <a:t>.</a:t>
            </a:r>
            <a:br>
              <a:rPr lang="tr-TR" sz="2400" b="1" dirty="0" smtClean="0"/>
            </a:br>
            <a:r>
              <a:rPr lang="tr-TR" sz="2400" b="1" dirty="0"/>
              <a:t/>
            </a:r>
            <a:br>
              <a:rPr lang="tr-TR" sz="2400" b="1" dirty="0"/>
            </a:br>
            <a:r>
              <a:rPr lang="tr-TR" sz="2400" b="1" dirty="0" smtClean="0"/>
              <a:t>1 </a:t>
            </a:r>
            <a:r>
              <a:rPr lang="tr-TR" sz="2400" b="1" dirty="0"/>
              <a:t>Kuruluş tarihi kesin olarak bilinmeyen Hani’nin tarihteki ilk yerleşimcilerinin </a:t>
            </a:r>
            <a:r>
              <a:rPr lang="tr-TR" sz="2400" b="1" dirty="0" smtClean="0"/>
              <a:t>Subaru </a:t>
            </a:r>
            <a:r>
              <a:rPr lang="tr-TR" sz="2400" b="1" dirty="0"/>
              <a:t>ahalisinden olan </a:t>
            </a:r>
            <a:r>
              <a:rPr lang="tr-TR" sz="2400" b="1" dirty="0" err="1"/>
              <a:t>Hurri</a:t>
            </a:r>
            <a:r>
              <a:rPr lang="tr-TR" sz="2400" b="1" dirty="0"/>
              <a:t> ve </a:t>
            </a:r>
            <a:r>
              <a:rPr lang="tr-TR" sz="2400" b="1" dirty="0" err="1"/>
              <a:t>Nirbiler</a:t>
            </a:r>
            <a:r>
              <a:rPr lang="tr-TR" sz="2400" b="1" dirty="0"/>
              <a:t> olduğu kabul edilmiştir. Uzunca bir dönem </a:t>
            </a:r>
            <a:r>
              <a:rPr lang="tr-TR" sz="2400" b="1" dirty="0" err="1"/>
              <a:t>Hurri</a:t>
            </a:r>
            <a:r>
              <a:rPr lang="tr-TR" sz="2400" b="1" dirty="0"/>
              <a:t> egemenliğinde kalan bölge, yine aynı soydan gelen </a:t>
            </a:r>
            <a:r>
              <a:rPr lang="tr-TR" sz="2400" b="1" dirty="0" err="1"/>
              <a:t>Mitanniler’in</a:t>
            </a:r>
            <a:r>
              <a:rPr lang="tr-TR" sz="2400" b="1" dirty="0"/>
              <a:t> egemenliğinde kaldıktan sonra Asurlar ve </a:t>
            </a:r>
            <a:r>
              <a:rPr lang="tr-TR" sz="2400" b="1" dirty="0" err="1"/>
              <a:t>Urartular’ın</a:t>
            </a:r>
            <a:r>
              <a:rPr lang="tr-TR" sz="2400" b="1" dirty="0"/>
              <a:t> egemenliğine </a:t>
            </a:r>
            <a:r>
              <a:rPr lang="tr-TR" sz="2400" b="1" dirty="0" smtClean="0"/>
              <a:t>girmiştir.</a:t>
            </a:r>
            <a:endParaRPr lang="tr-TR" sz="2400" b="1" dirty="0"/>
          </a:p>
        </p:txBody>
      </p:sp>
    </p:spTree>
    <p:extLst>
      <p:ext uri="{BB962C8B-B14F-4D97-AF65-F5344CB8AC3E}">
        <p14:creationId xmlns="" xmlns:p14="http://schemas.microsoft.com/office/powerpoint/2010/main" val="2191663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77788" y="4149080"/>
            <a:ext cx="7772400" cy="1470025"/>
          </a:xfrm>
          <a:ln w="9525">
            <a:solidFill>
              <a:schemeClr val="tx1"/>
            </a:solidFill>
          </a:ln>
        </p:spPr>
        <p:txBody>
          <a:bodyPr>
            <a:normAutofit/>
          </a:bodyPr>
          <a:lstStyle/>
          <a:p>
            <a:r>
              <a:rPr lang="tr-TR" sz="2000" dirty="0"/>
              <a:t>Hani ile ilgili ilk yazılı bilgiler M.Ö.VIII. yüzyıldan kalma Asur kaynaklarında geçmektedir. Bu kaynaklarda yer alan bilgilere göre, </a:t>
            </a:r>
            <a:r>
              <a:rPr lang="tr-TR" sz="2000" dirty="0" err="1"/>
              <a:t>Amidi</a:t>
            </a:r>
            <a:r>
              <a:rPr lang="tr-TR" sz="2000" dirty="0"/>
              <a:t> gayesi ile Urartular ve Asurlar arasındaki savaşların bir bölümü Hani bölgesinde cereyan etmişti</a:t>
            </a:r>
            <a:endParaRPr lang="tr-TR" sz="2400" b="1" dirty="0"/>
          </a:p>
        </p:txBody>
      </p:sp>
      <p:pic>
        <p:nvPicPr>
          <p:cNvPr id="4" name="Resim 3" descr="https://2.bp.blogspot.com/-5Y3slBfrs-c/UMnES7Dle1I/AAAAAAAAgNY/mzCQ19WsGEU/s400/DSC_1287.JPG">
            <a:hlinkClick r:id="rId2"/>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1907704" y="404664"/>
            <a:ext cx="5112568" cy="3024336"/>
          </a:xfrm>
          <a:prstGeom prst="rect">
            <a:avLst/>
          </a:prstGeom>
          <a:noFill/>
          <a:ln>
            <a:noFill/>
          </a:ln>
        </p:spPr>
      </p:pic>
    </p:spTree>
    <p:extLst>
      <p:ext uri="{BB962C8B-B14F-4D97-AF65-F5344CB8AC3E}">
        <p14:creationId xmlns="" xmlns:p14="http://schemas.microsoft.com/office/powerpoint/2010/main" val="21916639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577788" y="3286124"/>
            <a:ext cx="7772400" cy="3095204"/>
          </a:xfrm>
          <a:ln w="9525">
            <a:solidFill>
              <a:schemeClr val="tx1"/>
            </a:solidFill>
          </a:ln>
        </p:spPr>
        <p:txBody>
          <a:bodyPr>
            <a:noAutofit/>
          </a:bodyPr>
          <a:lstStyle/>
          <a:p>
            <a:pPr algn="l"/>
            <a:r>
              <a:rPr lang="tr-TR" sz="2400" dirty="0"/>
              <a:t>O tarihten bu yana Diyarbakır şehrine egemen olan devletler Hani’ye de egemen olmuştur.3 </a:t>
            </a:r>
            <a:r>
              <a:rPr lang="tr-TR" sz="2400" dirty="0" err="1"/>
              <a:t>Urartular’dan</a:t>
            </a:r>
            <a:r>
              <a:rPr lang="tr-TR" sz="2400" dirty="0"/>
              <a:t> sonra ilçenin idaresi altına girdiği devletler sırasıyla </a:t>
            </a:r>
            <a:r>
              <a:rPr lang="tr-TR" sz="2400" dirty="0" err="1"/>
              <a:t>İskitler,Medler</a:t>
            </a:r>
            <a:r>
              <a:rPr lang="tr-TR" sz="2400" dirty="0"/>
              <a:t>, Persler, Makedonyalılar, Romalılar, </a:t>
            </a:r>
            <a:r>
              <a:rPr lang="tr-TR" sz="2400" dirty="0" err="1" smtClean="0"/>
              <a:t>Sasaniler</a:t>
            </a:r>
            <a:r>
              <a:rPr lang="tr-TR" sz="2400" dirty="0" smtClean="0"/>
              <a:t>,</a:t>
            </a:r>
            <a:r>
              <a:rPr lang="tr-TR" sz="2400" dirty="0"/>
              <a:t> Bizanslılar, </a:t>
            </a:r>
            <a:r>
              <a:rPr lang="tr-TR" sz="2400" dirty="0" err="1"/>
              <a:t>Emevi</a:t>
            </a:r>
            <a:r>
              <a:rPr lang="tr-TR" sz="2400" dirty="0"/>
              <a:t> ve Abbasi devletleridir. Malazgirt Zaferi (1071) ile birlikte </a:t>
            </a:r>
            <a:r>
              <a:rPr lang="tr-TR" sz="2400" dirty="0" err="1"/>
              <a:t>Türkler’in</a:t>
            </a:r>
            <a:r>
              <a:rPr lang="tr-TR" sz="2400" dirty="0"/>
              <a:t> idaresi altına girmeye başlayan bölge, bu tarihten sonra da Selçuklu , </a:t>
            </a:r>
            <a:r>
              <a:rPr lang="tr-TR" sz="2400" dirty="0" err="1"/>
              <a:t>Artuklu</a:t>
            </a:r>
            <a:r>
              <a:rPr lang="tr-TR" sz="2400" dirty="0"/>
              <a:t>, Akkoyunlu ve </a:t>
            </a:r>
            <a:r>
              <a:rPr lang="tr-TR" sz="2400" dirty="0" err="1"/>
              <a:t>Safevi</a:t>
            </a:r>
            <a:r>
              <a:rPr lang="tr-TR" sz="2400" dirty="0"/>
              <a:t> egemenliğinde kalmıştır.</a:t>
            </a:r>
            <a:endParaRPr lang="tr-TR" sz="2400" b="1" dirty="0"/>
          </a:p>
        </p:txBody>
      </p:sp>
      <p:pic>
        <p:nvPicPr>
          <p:cNvPr id="4" name="Resim 3" descr="https://2.bp.blogspot.com/-5Y3slBfrs-c/UMnES7Dle1I/AAAAAAAAgNY/mzCQ19WsGEU/s400/DSC_1287.JPG">
            <a:hlinkClick r:id="rId2"/>
          </p:cNvPr>
          <p:cNvPicPr/>
          <p:nvPr/>
        </p:nvPicPr>
        <p:blipFill>
          <a:blip r:embed="rId3">
            <a:extLst>
              <a:ext uri="{28A0092B-C50C-407E-A947-70E740481C1C}">
                <a14:useLocalDpi xmlns="" xmlns:a14="http://schemas.microsoft.com/office/drawing/2010/main" val="0"/>
              </a:ext>
            </a:extLst>
          </a:blip>
          <a:srcRect/>
          <a:stretch>
            <a:fillRect/>
          </a:stretch>
        </p:blipFill>
        <p:spPr bwMode="auto">
          <a:xfrm>
            <a:off x="1907704" y="404664"/>
            <a:ext cx="4378808" cy="2024204"/>
          </a:xfrm>
          <a:prstGeom prst="rect">
            <a:avLst/>
          </a:prstGeom>
          <a:noFill/>
          <a:ln>
            <a:noFill/>
          </a:ln>
        </p:spPr>
      </p:pic>
    </p:spTree>
    <p:extLst>
      <p:ext uri="{BB962C8B-B14F-4D97-AF65-F5344CB8AC3E}">
        <p14:creationId xmlns="" xmlns:p14="http://schemas.microsoft.com/office/powerpoint/2010/main" val="2191663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1268760"/>
            <a:ext cx="7810636" cy="4248472"/>
          </a:xfrm>
          <a:ln w="9525">
            <a:solidFill>
              <a:schemeClr val="tx1"/>
            </a:solidFill>
          </a:ln>
        </p:spPr>
        <p:txBody>
          <a:bodyPr>
            <a:noAutofit/>
          </a:bodyPr>
          <a:lstStyle/>
          <a:p>
            <a:pPr algn="l"/>
            <a:r>
              <a:rPr lang="tr-TR" sz="2400" b="1" dirty="0">
                <a:hlinkClick r:id="rId2"/>
              </a:rPr>
              <a:t>Yavuz Sultan Selim ile Şah İsmail arasında 23 Ağustos 1514’te yapılan Çaldıran Savaşı’ndan sonra da Osmanlı hakimiyetine girmiştir. Ancak bazı kaynaklarda şehrin 23 Ağustos 1514’te değil, 19 Eylül 1515’te alındığı </a:t>
            </a:r>
            <a:r>
              <a:rPr lang="tr-TR" sz="2400" b="1" dirty="0" smtClean="0">
                <a:hlinkClick r:id="rId2"/>
              </a:rPr>
              <a:t>belirtilmiştir</a:t>
            </a:r>
            <a:r>
              <a:rPr lang="tr-TR" sz="2400" b="1" dirty="0" smtClean="0"/>
              <a:t>.</a:t>
            </a:r>
            <a:br>
              <a:rPr lang="tr-TR" sz="2400" b="1" dirty="0" smtClean="0"/>
            </a:br>
            <a:r>
              <a:rPr lang="tr-TR" sz="2400" b="1" dirty="0"/>
              <a:t/>
            </a:r>
            <a:br>
              <a:rPr lang="tr-TR" sz="2400" b="1" dirty="0"/>
            </a:br>
            <a:r>
              <a:rPr lang="tr-TR" sz="2400" b="1" dirty="0" smtClean="0">
                <a:hlinkClick r:id="rId2"/>
              </a:rPr>
              <a:t>1875’te </a:t>
            </a:r>
            <a:r>
              <a:rPr lang="tr-TR" sz="2400" b="1" dirty="0">
                <a:hlinkClick r:id="rId2"/>
              </a:rPr>
              <a:t>Palu’ya bağlı bir bucak olan Hani , sonraları Lice’ye bağlanmıştır</a:t>
            </a:r>
            <a:r>
              <a:rPr lang="tr-TR" sz="2400" b="1" dirty="0" smtClean="0">
                <a:hlinkClick r:id="rId2"/>
              </a:rPr>
              <a:t>. 1958 </a:t>
            </a:r>
            <a:r>
              <a:rPr lang="tr-TR" sz="2400" b="1" dirty="0">
                <a:hlinkClick r:id="rId2"/>
              </a:rPr>
              <a:t>yılında ise Diyarbakır İline bağlanan Hani, bu tarihten sonra ilçe statüsünü </a:t>
            </a:r>
            <a:r>
              <a:rPr lang="tr-TR" sz="2400" b="1" dirty="0" smtClean="0">
                <a:hlinkClick r:id="rId2"/>
              </a:rPr>
              <a:t>kazanmış </a:t>
            </a:r>
            <a:r>
              <a:rPr lang="tr-TR" sz="2400" b="1" dirty="0">
                <a:hlinkClick r:id="rId2"/>
              </a:rPr>
              <a:t>ve bu statünün getirisi ile de birçok kamu kurum ve kuruluşunu</a:t>
            </a:r>
            <a:r>
              <a:rPr lang="tr-TR" sz="2400" b="1" dirty="0"/>
              <a:t/>
            </a:r>
            <a:br>
              <a:rPr lang="tr-TR" sz="2400" b="1" dirty="0"/>
            </a:br>
            <a:r>
              <a:rPr lang="tr-TR" sz="2400" b="1" dirty="0" smtClean="0">
                <a:hlinkClick r:id="rId2"/>
              </a:rPr>
              <a:t>bünyesine </a:t>
            </a:r>
            <a:r>
              <a:rPr lang="tr-TR" sz="2400" b="1" dirty="0">
                <a:hlinkClick r:id="rId2"/>
              </a:rPr>
              <a:t>katarak bugün yepyeni bir kimlik kazanmıştır. </a:t>
            </a:r>
            <a:r>
              <a:rPr lang="tr-TR" sz="2400" b="1" dirty="0" smtClean="0">
                <a:hlinkClick r:id="rId2"/>
              </a:rPr>
              <a:t/>
            </a:r>
            <a:br>
              <a:rPr lang="tr-TR" sz="2400" b="1" dirty="0" smtClean="0">
                <a:hlinkClick r:id="rId2"/>
              </a:rPr>
            </a:br>
            <a:endParaRPr lang="tr-TR" sz="2400" b="1" dirty="0"/>
          </a:p>
        </p:txBody>
      </p:sp>
    </p:spTree>
    <p:extLst>
      <p:ext uri="{BB962C8B-B14F-4D97-AF65-F5344CB8AC3E}">
        <p14:creationId xmlns="" xmlns:p14="http://schemas.microsoft.com/office/powerpoint/2010/main" val="2191663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700809"/>
            <a:ext cx="8368324" cy="4176464"/>
          </a:xfrm>
          <a:ln w="9525">
            <a:solidFill>
              <a:schemeClr val="tx1"/>
            </a:solidFill>
          </a:ln>
        </p:spPr>
        <p:txBody>
          <a:bodyPr>
            <a:normAutofit/>
          </a:bodyPr>
          <a:lstStyle/>
          <a:p>
            <a:pPr marL="0" indent="0">
              <a:buNone/>
            </a:pPr>
            <a:r>
              <a:rPr lang="tr-TR" b="1" dirty="0">
                <a:hlinkClick r:id="rId2"/>
              </a:rPr>
              <a:t>Tarihte ‘Kalaba’ olarak adlandırılan Hani’de vaktiyle bir deprem olmuş ve yerleşim yeri bu depremden sonra yerle bir olmuştur. Ne var ki, daha önce ticaret amacıyla ilçeden çıkıp uzak yerlere giden tüccarlar geri döndükleri vakit,</a:t>
            </a:r>
            <a:endParaRPr lang="tr-TR" b="1" dirty="0"/>
          </a:p>
          <a:p>
            <a:pPr marL="0" indent="0">
              <a:buNone/>
            </a:pPr>
            <a:r>
              <a:rPr lang="tr-TR" b="1" dirty="0">
                <a:hlinkClick r:id="rId2"/>
              </a:rPr>
              <a:t> ilçeyi yerinde görememiş ve birbirlerine nerede anlamına gelen ‘Hani’ tabirini kullanınca, ilçenin adı ‘Hani’ diye anılmaya başlanmıştır.</a:t>
            </a:r>
            <a:endParaRPr lang="tr-TR" b="1" dirty="0"/>
          </a:p>
        </p:txBody>
      </p:sp>
      <p:sp>
        <p:nvSpPr>
          <p:cNvPr id="4" name="İçerik Yer Tutucusu 2"/>
          <p:cNvSpPr txBox="1">
            <a:spLocks/>
          </p:cNvSpPr>
          <p:nvPr/>
        </p:nvSpPr>
        <p:spPr>
          <a:xfrm>
            <a:off x="395536" y="692696"/>
            <a:ext cx="8368324" cy="792088"/>
          </a:xfrm>
          <a:prstGeom prst="rect">
            <a:avLst/>
          </a:prstGeom>
          <a:ln w="9525">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tr-TR" b="1" dirty="0" smtClean="0"/>
              <a:t>RİVAYET 1</a:t>
            </a:r>
            <a:endParaRPr lang="tr-TR" b="1" dirty="0"/>
          </a:p>
        </p:txBody>
      </p:sp>
    </p:spTree>
    <p:extLst>
      <p:ext uri="{BB962C8B-B14F-4D97-AF65-F5344CB8AC3E}">
        <p14:creationId xmlns="" xmlns:p14="http://schemas.microsoft.com/office/powerpoint/2010/main" val="238950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8596" y="3714752"/>
            <a:ext cx="8229600" cy="2424332"/>
          </a:xfrm>
          <a:ln w="22225">
            <a:solidFill>
              <a:schemeClr val="tx1"/>
            </a:solidFill>
          </a:ln>
        </p:spPr>
        <p:txBody>
          <a:bodyPr>
            <a:normAutofit lnSpcReduction="10000"/>
          </a:bodyPr>
          <a:lstStyle/>
          <a:p>
            <a:pPr marL="0" indent="0">
              <a:buNone/>
            </a:pPr>
            <a:r>
              <a:rPr lang="tr-TR" dirty="0" smtClean="0">
                <a:latin typeface="Arial" pitchFamily="34" charset="0"/>
                <a:cs typeface="Arial" pitchFamily="34" charset="0"/>
              </a:rPr>
              <a:t>İlçenin </a:t>
            </a:r>
            <a:r>
              <a:rPr lang="tr-TR" dirty="0">
                <a:latin typeface="Arial" pitchFamily="34" charset="0"/>
                <a:cs typeface="Arial" pitchFamily="34" charset="0"/>
              </a:rPr>
              <a:t>kuzeyinde Genç ve Bingöl, kuzeybatısında Elazığ, batısında Dicle</a:t>
            </a:r>
            <a:r>
              <a:rPr lang="tr-TR" dirty="0" smtClean="0">
                <a:latin typeface="Arial" pitchFamily="34" charset="0"/>
                <a:cs typeface="Arial" pitchFamily="34" charset="0"/>
              </a:rPr>
              <a:t>, doğusunda </a:t>
            </a:r>
            <a:r>
              <a:rPr lang="tr-TR" dirty="0">
                <a:latin typeface="Arial" pitchFamily="34" charset="0"/>
                <a:cs typeface="Arial" pitchFamily="34" charset="0"/>
              </a:rPr>
              <a:t>Lice, güneyinde Diyarbakır, güneydoğusunda ise Kocaköy ilçesi </a:t>
            </a:r>
            <a:r>
              <a:rPr lang="tr-TR" dirty="0" smtClean="0">
                <a:latin typeface="Arial" pitchFamily="34" charset="0"/>
                <a:cs typeface="Arial" pitchFamily="34" charset="0"/>
              </a:rPr>
              <a:t>bulunmaktadır.</a:t>
            </a:r>
            <a:endParaRPr lang="tr-TR" dirty="0">
              <a:latin typeface="Arial" pitchFamily="34" charset="0"/>
              <a:cs typeface="Arial" pitchFamily="34" charset="0"/>
            </a:endParaRPr>
          </a:p>
        </p:txBody>
      </p:sp>
      <p:pic>
        <p:nvPicPr>
          <p:cNvPr id="1026" name="Picture 2" descr="diyarbakÄ±r hani harita ile ilgili gÃ¶rsel sonucu"/>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5984" y="357166"/>
            <a:ext cx="4621528" cy="28803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69166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28596" y="500042"/>
            <a:ext cx="8229600" cy="796908"/>
          </a:xfrm>
          <a:ln w="9525">
            <a:solidFill>
              <a:schemeClr val="tx1"/>
            </a:solidFill>
          </a:ln>
        </p:spPr>
        <p:txBody>
          <a:bodyPr/>
          <a:lstStyle/>
          <a:p>
            <a:r>
              <a:rPr lang="tr-TR" dirty="0" smtClean="0"/>
              <a:t>Mahalleler</a:t>
            </a:r>
            <a:endParaRPr lang="tr-TR" dirty="0"/>
          </a:p>
        </p:txBody>
      </p:sp>
      <p:sp>
        <p:nvSpPr>
          <p:cNvPr id="3" name="İçerik Yer Tutucusu 2"/>
          <p:cNvSpPr>
            <a:spLocks noGrp="1"/>
          </p:cNvSpPr>
          <p:nvPr>
            <p:ph idx="1"/>
          </p:nvPr>
        </p:nvSpPr>
        <p:spPr>
          <a:ln w="9525">
            <a:solidFill>
              <a:schemeClr val="tx1"/>
            </a:solidFill>
          </a:ln>
        </p:spPr>
        <p:txBody>
          <a:bodyPr>
            <a:normAutofit/>
          </a:bodyPr>
          <a:lstStyle/>
          <a:p>
            <a:pPr>
              <a:buNone/>
            </a:pPr>
            <a:r>
              <a:rPr lang="tr-TR" dirty="0" smtClean="0">
                <a:hlinkClick r:id="rId2"/>
              </a:rPr>
              <a:t>   Gürbüz </a:t>
            </a:r>
            <a:r>
              <a:rPr lang="tr-TR" dirty="0">
                <a:hlinkClick r:id="rId2"/>
              </a:rPr>
              <a:t>| </a:t>
            </a:r>
            <a:r>
              <a:rPr lang="tr-TR" dirty="0" smtClean="0">
                <a:hlinkClick r:id="rId2"/>
              </a:rPr>
              <a:t>Kuyular I </a:t>
            </a:r>
            <a:r>
              <a:rPr lang="tr-TR" u="sng" dirty="0" smtClean="0">
                <a:hlinkClick r:id="rId2"/>
              </a:rPr>
              <a:t>Abacılar </a:t>
            </a:r>
            <a:r>
              <a:rPr lang="tr-TR" u="sng" dirty="0">
                <a:hlinkClick r:id="rId2"/>
              </a:rPr>
              <a:t>| </a:t>
            </a:r>
            <a:r>
              <a:rPr lang="tr-TR" u="sng" dirty="0" err="1">
                <a:hlinkClick r:id="rId2"/>
              </a:rPr>
              <a:t>Akçayurt</a:t>
            </a:r>
            <a:r>
              <a:rPr lang="tr-TR" u="sng" dirty="0">
                <a:hlinkClick r:id="rId2"/>
              </a:rPr>
              <a:t> | Anıl | Belen | Çardaklı | </a:t>
            </a:r>
            <a:r>
              <a:rPr lang="tr-TR" u="sng" dirty="0" err="1">
                <a:hlinkClick r:id="rId2"/>
              </a:rPr>
              <a:t>Çukurköy</a:t>
            </a:r>
            <a:r>
              <a:rPr lang="tr-TR" u="sng" dirty="0">
                <a:hlinkClick r:id="rId2"/>
              </a:rPr>
              <a:t> | Gömeç | Kalaba | </a:t>
            </a:r>
            <a:r>
              <a:rPr lang="tr-TR" u="sng" dirty="0" err="1">
                <a:hlinkClick r:id="rId2"/>
              </a:rPr>
              <a:t>Kaledibi</a:t>
            </a:r>
            <a:r>
              <a:rPr lang="tr-TR" u="sng" dirty="0">
                <a:hlinkClick r:id="rId2"/>
              </a:rPr>
              <a:t> | Kırım | </a:t>
            </a:r>
            <a:r>
              <a:rPr lang="tr-TR" u="sng" dirty="0" err="1">
                <a:hlinkClick r:id="rId2"/>
              </a:rPr>
              <a:t>Okurköy</a:t>
            </a:r>
            <a:r>
              <a:rPr lang="tr-TR" u="sng" dirty="0">
                <a:hlinkClick r:id="rId2"/>
              </a:rPr>
              <a:t> | </a:t>
            </a:r>
            <a:r>
              <a:rPr lang="tr-TR" u="sng" dirty="0" err="1">
                <a:hlinkClick r:id="rId2"/>
              </a:rPr>
              <a:t>Serenköy</a:t>
            </a:r>
            <a:r>
              <a:rPr lang="tr-TR" u="sng" dirty="0">
                <a:hlinkClick r:id="rId2"/>
              </a:rPr>
              <a:t> | Sergen | Süslü | Topçular | Soylu | Uzunlar | Yayvan | </a:t>
            </a:r>
            <a:r>
              <a:rPr lang="tr-TR" u="sng" dirty="0" err="1" smtClean="0">
                <a:hlinkClick r:id="rId2"/>
              </a:rPr>
              <a:t>Yukarıturalı</a:t>
            </a:r>
            <a:r>
              <a:rPr lang="tr-TR" u="sng" dirty="0" smtClean="0"/>
              <a:t> I Dereli I Çarşı I Merkez </a:t>
            </a:r>
            <a:r>
              <a:rPr lang="tr-TR" u="sng" dirty="0" err="1" smtClean="0"/>
              <a:t>IZirve</a:t>
            </a:r>
            <a:endParaRPr lang="tr-TR" dirty="0"/>
          </a:p>
          <a:p>
            <a:pPr marL="0" indent="0">
              <a:buNone/>
            </a:pPr>
            <a:endParaRPr lang="tr-TR" dirty="0"/>
          </a:p>
        </p:txBody>
      </p:sp>
    </p:spTree>
    <p:extLst>
      <p:ext uri="{BB962C8B-B14F-4D97-AF65-F5344CB8AC3E}">
        <p14:creationId xmlns="" xmlns:p14="http://schemas.microsoft.com/office/powerpoint/2010/main" val="1638299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8596" y="3143248"/>
            <a:ext cx="8229600" cy="3311517"/>
          </a:xfrm>
          <a:ln w="9525">
            <a:solidFill>
              <a:schemeClr val="tx1"/>
            </a:solidFill>
          </a:ln>
        </p:spPr>
        <p:txBody>
          <a:bodyPr>
            <a:normAutofit lnSpcReduction="10000"/>
          </a:bodyPr>
          <a:lstStyle/>
          <a:p>
            <a:pPr marL="0" indent="0">
              <a:buNone/>
            </a:pPr>
            <a:r>
              <a:rPr lang="tr-TR" sz="2800" b="1" dirty="0" smtClean="0"/>
              <a:t>İdari </a:t>
            </a:r>
            <a:r>
              <a:rPr lang="tr-TR" sz="2800" b="1" dirty="0"/>
              <a:t>bakımdan Güneydoğu Anadolu Bölgesi içerisinde yer alan İlçe, fiziki özellikleri bakımından Güneydoğu Anadolu </a:t>
            </a:r>
            <a:r>
              <a:rPr lang="tr-TR" sz="2800" b="1" dirty="0" smtClean="0"/>
              <a:t>ve </a:t>
            </a:r>
            <a:r>
              <a:rPr lang="tr-TR" sz="2800" b="1" dirty="0"/>
              <a:t>Doğu Anadolu bölgeleri arasında bir geçiş karakteri göstermektedir. Yazları sıcak ve kurak, kışları kar yağışlı ve uzun geçmektedir. Özellikle kış aylarında Doğu Anadolu’yu etkisi altına alan soğuk ve karlı hava kuzeydeki </a:t>
            </a:r>
            <a:r>
              <a:rPr lang="tr-TR" sz="2800" b="1" dirty="0" err="1"/>
              <a:t>Babiğ</a:t>
            </a:r>
            <a:r>
              <a:rPr lang="tr-TR" sz="2800" b="1" dirty="0"/>
              <a:t> Boğazı yoluyla ilçeyi etkisi altına </a:t>
            </a:r>
            <a:r>
              <a:rPr lang="tr-TR" sz="2800" b="1" dirty="0" smtClean="0"/>
              <a:t>almaktadır.</a:t>
            </a:r>
            <a:endParaRPr lang="tr-TR" sz="2800" b="1" dirty="0"/>
          </a:p>
        </p:txBody>
      </p:sp>
      <p:pic>
        <p:nvPicPr>
          <p:cNvPr id="20482" name="Picture 2" descr="HANÄ° Ä°LÃESÄ° ile ilgili gÃ¶rsel sonucu"/>
          <p:cNvPicPr>
            <a:picLocks noChangeAspect="1" noChangeArrowheads="1"/>
          </p:cNvPicPr>
          <p:nvPr/>
        </p:nvPicPr>
        <p:blipFill>
          <a:blip r:embed="rId2"/>
          <a:srcRect/>
          <a:stretch>
            <a:fillRect/>
          </a:stretch>
        </p:blipFill>
        <p:spPr bwMode="auto">
          <a:xfrm>
            <a:off x="2357422" y="357166"/>
            <a:ext cx="4357718" cy="2571768"/>
          </a:xfrm>
          <a:prstGeom prst="rect">
            <a:avLst/>
          </a:prstGeom>
          <a:noFill/>
        </p:spPr>
      </p:pic>
    </p:spTree>
    <p:extLst>
      <p:ext uri="{BB962C8B-B14F-4D97-AF65-F5344CB8AC3E}">
        <p14:creationId xmlns="" xmlns:p14="http://schemas.microsoft.com/office/powerpoint/2010/main" val="1120027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8596" y="2500306"/>
            <a:ext cx="8229600" cy="3954459"/>
          </a:xfrm>
          <a:ln w="9525">
            <a:solidFill>
              <a:schemeClr val="tx1"/>
            </a:solidFill>
          </a:ln>
        </p:spPr>
        <p:txBody>
          <a:bodyPr>
            <a:normAutofit fontScale="92500" lnSpcReduction="10000"/>
          </a:bodyPr>
          <a:lstStyle/>
          <a:p>
            <a:pPr>
              <a:buNone/>
            </a:pPr>
            <a:r>
              <a:rPr lang="tr-TR" b="1" dirty="0">
                <a:hlinkClick r:id="rId2"/>
              </a:rPr>
              <a:t> </a:t>
            </a:r>
            <a:r>
              <a:rPr lang="tr-TR" b="1" dirty="0" smtClean="0">
                <a:hlinkClick r:id="rId2"/>
              </a:rPr>
              <a:t>    Bölgede </a:t>
            </a:r>
            <a:r>
              <a:rPr lang="tr-TR" b="1" dirty="0">
                <a:hlinkClick r:id="rId2"/>
              </a:rPr>
              <a:t>meydan gelen doğal afetler sonucu yıkılınca, yeni yerleşmeler kuzeye kaydırılarak dağ eteklerine kadar ulaşmıştır. İskan alanı 2096 m2 olan ilçenin mevcut imar faaliyetleri gelişi güzel bir şekilde yapılmıştır</a:t>
            </a:r>
            <a:r>
              <a:rPr lang="tr-TR" b="1" dirty="0" smtClean="0">
                <a:hlinkClick r:id="rId2"/>
              </a:rPr>
              <a:t>.</a:t>
            </a:r>
            <a:endParaRPr lang="tr-TR" b="1" dirty="0"/>
          </a:p>
          <a:p>
            <a:pPr>
              <a:buNone/>
            </a:pPr>
            <a:r>
              <a:rPr lang="tr-TR" b="1" dirty="0" smtClean="0">
                <a:hlinkClick r:id="rId2"/>
              </a:rPr>
              <a:t>    Dar </a:t>
            </a:r>
            <a:r>
              <a:rPr lang="tr-TR" b="1" dirty="0">
                <a:hlinkClick r:id="rId2"/>
              </a:rPr>
              <a:t>ve düzensiz sokaklardan oluşan şehir toplam </a:t>
            </a:r>
            <a:r>
              <a:rPr lang="tr-TR" b="1" dirty="0" smtClean="0">
                <a:hlinkClick r:id="rId2"/>
              </a:rPr>
              <a:t>mahalleden </a:t>
            </a:r>
            <a:r>
              <a:rPr lang="tr-TR" b="1" dirty="0">
                <a:hlinkClick r:id="rId2"/>
              </a:rPr>
              <a:t>oluşmaktadır. Daha evvel mezarlık olarak faaliyet gösteren “Merkez Mahallesi” ilçenin ticaret merkezi kimliğine bürünmüştür.</a:t>
            </a:r>
            <a:endParaRPr lang="tr-TR" b="1" dirty="0"/>
          </a:p>
          <a:p>
            <a:pPr marL="0" indent="0">
              <a:buNone/>
            </a:pPr>
            <a:endParaRPr lang="tr-TR" dirty="0"/>
          </a:p>
        </p:txBody>
      </p:sp>
      <p:pic>
        <p:nvPicPr>
          <p:cNvPr id="19460" name="Picture 4" descr="Ä°lgili resim"/>
          <p:cNvPicPr>
            <a:picLocks noChangeAspect="1" noChangeArrowheads="1"/>
          </p:cNvPicPr>
          <p:nvPr/>
        </p:nvPicPr>
        <p:blipFill>
          <a:blip r:embed="rId3"/>
          <a:srcRect/>
          <a:stretch>
            <a:fillRect/>
          </a:stretch>
        </p:blipFill>
        <p:spPr bwMode="auto">
          <a:xfrm>
            <a:off x="2357422" y="142852"/>
            <a:ext cx="4524348" cy="2262175"/>
          </a:xfrm>
          <a:prstGeom prst="rect">
            <a:avLst/>
          </a:prstGeom>
          <a:noFill/>
        </p:spPr>
      </p:pic>
    </p:spTree>
    <p:extLst>
      <p:ext uri="{BB962C8B-B14F-4D97-AF65-F5344CB8AC3E}">
        <p14:creationId xmlns="" xmlns:p14="http://schemas.microsoft.com/office/powerpoint/2010/main" val="1334599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7158" y="2143116"/>
            <a:ext cx="8358246" cy="4525963"/>
          </a:xfrm>
          <a:ln w="9525">
            <a:solidFill>
              <a:schemeClr val="tx1"/>
            </a:solidFill>
          </a:ln>
        </p:spPr>
        <p:txBody>
          <a:bodyPr>
            <a:normAutofit fontScale="77500" lnSpcReduction="20000"/>
          </a:bodyPr>
          <a:lstStyle/>
          <a:p>
            <a:pPr>
              <a:buNone/>
            </a:pPr>
            <a:r>
              <a:rPr lang="tr-TR" dirty="0" smtClean="0">
                <a:hlinkClick r:id="rId2"/>
              </a:rPr>
              <a:t>Kagir </a:t>
            </a:r>
            <a:r>
              <a:rPr lang="tr-TR" dirty="0">
                <a:hlinkClick r:id="rId2"/>
              </a:rPr>
              <a:t>ve betonarme evlerden müteşekkil olan “Çarşı Mahallesi” Ulu Camii, </a:t>
            </a:r>
            <a:r>
              <a:rPr lang="tr-TR" dirty="0" err="1">
                <a:hlinkClick r:id="rId2"/>
              </a:rPr>
              <a:t>Ayn</a:t>
            </a:r>
            <a:r>
              <a:rPr lang="tr-TR" dirty="0">
                <a:hlinkClick r:id="rId2"/>
              </a:rPr>
              <a:t>-ı Kebir Su Kaynağı ve Yeşil Parkı ile ünlü olmasına rağmen, eski ticaret merkezi olma fonksiyonunu tamamen yitirmiştir. İlçenin diğer iki mahallesi de “Zirve ve </a:t>
            </a:r>
            <a:r>
              <a:rPr lang="tr-TR" dirty="0" err="1">
                <a:hlinkClick r:id="rId2"/>
              </a:rPr>
              <a:t>Deregan</a:t>
            </a:r>
            <a:r>
              <a:rPr lang="tr-TR" dirty="0">
                <a:hlinkClick r:id="rId2"/>
              </a:rPr>
              <a:t>” mahalleleridir. Tümüyle kagir</a:t>
            </a:r>
            <a:endParaRPr lang="tr-TR" dirty="0"/>
          </a:p>
          <a:p>
            <a:pPr>
              <a:buNone/>
            </a:pPr>
            <a:r>
              <a:rPr lang="tr-TR" dirty="0"/>
              <a:t> </a:t>
            </a:r>
          </a:p>
          <a:p>
            <a:pPr>
              <a:buNone/>
            </a:pPr>
            <a:r>
              <a:rPr lang="tr-TR" dirty="0" smtClean="0">
                <a:hlinkClick r:id="rId2"/>
              </a:rPr>
              <a:t>Yapılarla </a:t>
            </a:r>
            <a:r>
              <a:rPr lang="tr-TR" dirty="0">
                <a:hlinkClick r:id="rId2"/>
              </a:rPr>
              <a:t>dolu olan bu mahalleler bölgenin en eski yerleşim alanlarıdır. Ancak zamanla yeni yerleşmelerin kurulmasıyla bu mahalleler eski cazibelerini kaybetmiştir. Hani’de </a:t>
            </a:r>
            <a:r>
              <a:rPr lang="tr-TR" dirty="0" err="1">
                <a:hlinkClick r:id="rId2"/>
              </a:rPr>
              <a:t>km.’ye</a:t>
            </a:r>
            <a:r>
              <a:rPr lang="tr-TR" dirty="0">
                <a:hlinkClick r:id="rId2"/>
              </a:rPr>
              <a:t> 63 kişi düşmektedir. 1970 yılındaki nüfus sayımına göre toplam nüfusu 18164 kişi olan İlçeye 17 köy, 12 de mezra bağlı bulunmaktaydı</a:t>
            </a:r>
            <a:endParaRPr lang="tr-TR" dirty="0"/>
          </a:p>
          <a:p>
            <a:pPr marL="0" indent="0">
              <a:buNone/>
            </a:pPr>
            <a:endParaRPr lang="tr-TR" dirty="0"/>
          </a:p>
        </p:txBody>
      </p:sp>
      <p:pic>
        <p:nvPicPr>
          <p:cNvPr id="18434" name="Picture 2" descr="Ä°lgili resim"/>
          <p:cNvPicPr>
            <a:picLocks noChangeAspect="1" noChangeArrowheads="1"/>
          </p:cNvPicPr>
          <p:nvPr/>
        </p:nvPicPr>
        <p:blipFill>
          <a:blip r:embed="rId3"/>
          <a:srcRect/>
          <a:stretch>
            <a:fillRect/>
          </a:stretch>
        </p:blipFill>
        <p:spPr bwMode="auto">
          <a:xfrm>
            <a:off x="2357422" y="214290"/>
            <a:ext cx="3357586" cy="1888643"/>
          </a:xfrm>
          <a:prstGeom prst="rect">
            <a:avLst/>
          </a:prstGeom>
          <a:noFill/>
        </p:spPr>
      </p:pic>
    </p:spTree>
    <p:extLst>
      <p:ext uri="{BB962C8B-B14F-4D97-AF65-F5344CB8AC3E}">
        <p14:creationId xmlns="" xmlns:p14="http://schemas.microsoft.com/office/powerpoint/2010/main" val="34501217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a:srcRect/>
          <a:stretch>
            <a:fillRect/>
          </a:stretch>
        </p:blipFill>
        <p:spPr bwMode="auto">
          <a:xfrm>
            <a:off x="928662" y="2786058"/>
            <a:ext cx="7340860" cy="1862147"/>
          </a:xfrm>
          <a:prstGeom prst="rect">
            <a:avLst/>
          </a:prstGeom>
          <a:noFill/>
          <a:ln w="9525">
            <a:noFill/>
            <a:miter lim="800000"/>
            <a:headEnd/>
            <a:tailEnd/>
          </a:ln>
          <a:effectLst/>
        </p:spPr>
      </p:pic>
      <p:sp>
        <p:nvSpPr>
          <p:cNvPr id="6" name="İçerik Yer Tutucusu 2"/>
          <p:cNvSpPr txBox="1">
            <a:spLocks/>
          </p:cNvSpPr>
          <p:nvPr/>
        </p:nvSpPr>
        <p:spPr>
          <a:xfrm>
            <a:off x="3357554" y="1571612"/>
            <a:ext cx="2286016" cy="642942"/>
          </a:xfrm>
          <a:prstGeom prst="rect">
            <a:avLst/>
          </a:prstGeom>
          <a:ln w="9525">
            <a:solidFill>
              <a:schemeClr val="tx1"/>
            </a:solidFill>
          </a:ln>
        </p:spPr>
        <p:txBody>
          <a:bodyPr vert="horz" lIns="91440" tIns="45720" rIns="91440" bIns="45720" rtlCol="0">
            <a:normAutofit/>
          </a:bodyPr>
          <a:lstStyle/>
          <a:p>
            <a:pPr lvl="0" algn="ctr">
              <a:spcBef>
                <a:spcPct val="20000"/>
              </a:spcBef>
            </a:pPr>
            <a:r>
              <a:rPr lang="tr-TR" sz="3200" b="1" dirty="0" smtClean="0"/>
              <a:t>Hani Nüfusu</a:t>
            </a:r>
            <a:endParaRPr kumimoji="0" lang="tr-TR" sz="3200" b="1" i="0" u="none" strike="noStrike" kern="1200" cap="none" spc="0" normalizeH="0" baseline="0" noProof="0" dirty="0" smtClean="0">
              <a:ln>
                <a:noFill/>
              </a:ln>
              <a:solidFill>
                <a:schemeClr val="tx1"/>
              </a:solidFill>
              <a:effectLst/>
              <a:uLnTx/>
              <a:uFillTx/>
              <a:latin typeface="+mn-lt"/>
              <a:ea typeface="+mn-ea"/>
              <a:cs typeface="+mn-cs"/>
              <a:hlinkClick r:id="rId3"/>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705336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5720" y="3143248"/>
            <a:ext cx="8229600" cy="1714512"/>
          </a:xfrm>
          <a:ln w="9525">
            <a:solidFill>
              <a:schemeClr val="tx1"/>
            </a:solidFill>
          </a:ln>
        </p:spPr>
        <p:txBody>
          <a:bodyPr/>
          <a:lstStyle/>
          <a:p>
            <a:pPr marL="0" indent="0" algn="ctr">
              <a:buNone/>
            </a:pPr>
            <a:r>
              <a:rPr lang="tr-TR" dirty="0" err="1" smtClean="0">
                <a:solidFill>
                  <a:srgbClr val="FF0000"/>
                </a:solidFill>
                <a:hlinkClick r:id="rId2"/>
              </a:rPr>
              <a:t>Hatuniye</a:t>
            </a:r>
            <a:r>
              <a:rPr lang="tr-TR" dirty="0" smtClean="0">
                <a:solidFill>
                  <a:srgbClr val="FF0000"/>
                </a:solidFill>
                <a:hlinkClick r:id="rId2"/>
              </a:rPr>
              <a:t> Medresesi</a:t>
            </a:r>
            <a:endParaRPr lang="tr-TR" dirty="0">
              <a:solidFill>
                <a:srgbClr val="FF0000"/>
              </a:solidFill>
              <a:hlinkClick r:id="rId2"/>
            </a:endParaRPr>
          </a:p>
          <a:p>
            <a:pPr marL="0" indent="0">
              <a:buNone/>
            </a:pPr>
            <a:r>
              <a:rPr lang="tr-TR" dirty="0" smtClean="0">
                <a:hlinkClick r:id="rId2"/>
              </a:rPr>
              <a:t>Sancar </a:t>
            </a:r>
            <a:r>
              <a:rPr lang="tr-TR" dirty="0">
                <a:hlinkClick r:id="rId2"/>
              </a:rPr>
              <a:t>Şahin Validesi Zeynep Hanım tarafından 13.yüzyılda yapıldığı sanılmaktadır. </a:t>
            </a:r>
            <a:endParaRPr lang="tr-TR" dirty="0" smtClean="0">
              <a:hlinkClick r:id="rId2"/>
            </a:endParaRPr>
          </a:p>
          <a:p>
            <a:pPr marL="0" indent="0">
              <a:buNone/>
            </a:pPr>
            <a:endParaRPr lang="tr-TR" dirty="0">
              <a:hlinkClick r:id="rId2"/>
            </a:endParaRPr>
          </a:p>
          <a:p>
            <a:pPr marL="0" indent="0">
              <a:buNone/>
            </a:pPr>
            <a:endParaRPr lang="tr-TR" dirty="0"/>
          </a:p>
        </p:txBody>
      </p:sp>
      <p:pic>
        <p:nvPicPr>
          <p:cNvPr id="16386" name="Picture 2" descr="hani HATUNÄ°YE MEDRESESÄ° ile ilgili gÃ¶rsel sonucu"/>
          <p:cNvPicPr>
            <a:picLocks noChangeAspect="1" noChangeArrowheads="1"/>
          </p:cNvPicPr>
          <p:nvPr/>
        </p:nvPicPr>
        <p:blipFill>
          <a:blip r:embed="rId3" cstate="print"/>
          <a:srcRect/>
          <a:stretch>
            <a:fillRect/>
          </a:stretch>
        </p:blipFill>
        <p:spPr bwMode="auto">
          <a:xfrm>
            <a:off x="2357422" y="285728"/>
            <a:ext cx="3929090" cy="2636421"/>
          </a:xfrm>
          <a:prstGeom prst="rect">
            <a:avLst/>
          </a:prstGeom>
          <a:noFill/>
        </p:spPr>
      </p:pic>
      <p:sp>
        <p:nvSpPr>
          <p:cNvPr id="6" name="İçerik Yer Tutucusu 2"/>
          <p:cNvSpPr txBox="1">
            <a:spLocks/>
          </p:cNvSpPr>
          <p:nvPr/>
        </p:nvSpPr>
        <p:spPr>
          <a:xfrm>
            <a:off x="357158" y="5143512"/>
            <a:ext cx="8229600" cy="1071570"/>
          </a:xfrm>
          <a:prstGeom prst="rect">
            <a:avLst/>
          </a:prstGeom>
          <a:ln w="9525">
            <a:solidFill>
              <a:schemeClr val="tx1"/>
            </a:solidFill>
          </a:ln>
        </p:spPr>
        <p:txBody>
          <a:bodyPr vert="horz" lIns="91440" tIns="45720" rIns="91440" bIns="45720" rtlCol="0">
            <a:normAutofit/>
          </a:bodyPr>
          <a:lstStyle/>
          <a:p>
            <a:pPr lvl="0">
              <a:spcBef>
                <a:spcPct val="20000"/>
              </a:spcBef>
            </a:pPr>
            <a:r>
              <a:rPr lang="tr-TR" sz="3200" dirty="0" smtClean="0"/>
              <a:t>Adres: Dereli Mahallesi, Çarşı </a:t>
            </a:r>
            <a:r>
              <a:rPr lang="tr-TR" sz="3200" dirty="0" err="1" smtClean="0"/>
              <a:t>Cd</a:t>
            </a:r>
            <a:r>
              <a:rPr lang="tr-TR" sz="3200" dirty="0" smtClean="0"/>
              <a:t>. No:8, 21800 Hani/Diyarbakır</a:t>
            </a:r>
            <a:endParaRPr kumimoji="0" lang="tr-TR" sz="3200" b="0" i="0" u="none" strike="noStrike" kern="1200" cap="none" spc="0" normalizeH="0" baseline="0" noProof="0" dirty="0" smtClean="0">
              <a:ln>
                <a:noFill/>
              </a:ln>
              <a:solidFill>
                <a:schemeClr val="tx1"/>
              </a:solidFill>
              <a:effectLst/>
              <a:uLnTx/>
              <a:uFillTx/>
              <a:latin typeface="+mn-lt"/>
              <a:ea typeface="+mn-ea"/>
              <a:cs typeface="+mn-cs"/>
              <a:hlinkClick r:id="rId2"/>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 xmlns:p14="http://schemas.microsoft.com/office/powerpoint/2010/main" val="4283512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714348" y="4214818"/>
            <a:ext cx="7786742" cy="1384995"/>
          </a:xfrm>
          <a:prstGeom prst="rect">
            <a:avLst/>
          </a:prstGeom>
          <a:ln w="9525">
            <a:solidFill>
              <a:schemeClr val="tx1"/>
            </a:solidFill>
          </a:ln>
        </p:spPr>
        <p:txBody>
          <a:bodyPr wrap="square">
            <a:spAutoFit/>
          </a:bodyPr>
          <a:lstStyle/>
          <a:p>
            <a:pPr algn="ctr"/>
            <a:r>
              <a:rPr lang="tr-TR" sz="2800" dirty="0" smtClean="0">
                <a:hlinkClick r:id="rId2"/>
              </a:rPr>
              <a:t>Ulu Camii</a:t>
            </a:r>
          </a:p>
          <a:p>
            <a:r>
              <a:rPr lang="tr-TR" sz="2800" dirty="0" smtClean="0">
                <a:hlinkClick r:id="rId2"/>
              </a:rPr>
              <a:t>Kesin olarak tarihi bilinmemekle beraber bir Selçuklu eseri olup,15.yy. da yapıldığı sanılmaktadır.</a:t>
            </a:r>
            <a:endParaRPr lang="tr-TR" sz="2800" dirty="0"/>
          </a:p>
        </p:txBody>
      </p:sp>
      <p:pic>
        <p:nvPicPr>
          <p:cNvPr id="34818" name="Picture 2" descr="Ulu Cami (Hani) "/>
          <p:cNvPicPr>
            <a:picLocks noChangeAspect="1" noChangeArrowheads="1"/>
          </p:cNvPicPr>
          <p:nvPr/>
        </p:nvPicPr>
        <p:blipFill>
          <a:blip r:embed="rId3"/>
          <a:srcRect/>
          <a:stretch>
            <a:fillRect/>
          </a:stretch>
        </p:blipFill>
        <p:spPr bwMode="auto">
          <a:xfrm>
            <a:off x="1785918" y="785794"/>
            <a:ext cx="5080036" cy="285752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8596" y="1214422"/>
            <a:ext cx="8229600" cy="2686056"/>
          </a:xfrm>
          <a:ln w="9525">
            <a:solidFill>
              <a:schemeClr val="tx1"/>
            </a:solidFill>
          </a:ln>
        </p:spPr>
        <p:txBody>
          <a:bodyPr/>
          <a:lstStyle/>
          <a:p>
            <a:pPr marL="0" indent="0" algn="ctr">
              <a:buNone/>
            </a:pPr>
            <a:r>
              <a:rPr lang="tr-TR" dirty="0">
                <a:hlinkClick r:id="rId2"/>
              </a:rPr>
              <a:t> </a:t>
            </a:r>
            <a:r>
              <a:rPr lang="tr-TR" i="1" dirty="0" err="1" smtClean="0">
                <a:hlinkClick r:id="rId2"/>
              </a:rPr>
              <a:t>Aynkeris</a:t>
            </a:r>
            <a:r>
              <a:rPr lang="tr-TR" i="1" dirty="0" smtClean="0">
                <a:hlinkClick r:id="rId2"/>
              </a:rPr>
              <a:t> </a:t>
            </a:r>
            <a:r>
              <a:rPr lang="tr-TR" i="1" dirty="0">
                <a:hlinkClick r:id="rId2"/>
              </a:rPr>
              <a:t>Şifalı </a:t>
            </a:r>
            <a:r>
              <a:rPr lang="tr-TR" i="1" dirty="0" smtClean="0">
                <a:hlinkClick r:id="rId2"/>
              </a:rPr>
              <a:t>Suyu</a:t>
            </a:r>
          </a:p>
          <a:p>
            <a:pPr marL="0" indent="0">
              <a:buNone/>
            </a:pPr>
            <a:r>
              <a:rPr lang="tr-TR" dirty="0" smtClean="0">
                <a:hlinkClick r:id="rId2"/>
              </a:rPr>
              <a:t>İlçe </a:t>
            </a:r>
            <a:r>
              <a:rPr lang="tr-TR" dirty="0">
                <a:hlinkClick r:id="rId2"/>
              </a:rPr>
              <a:t>merkezinden </a:t>
            </a:r>
            <a:r>
              <a:rPr lang="tr-TR" dirty="0" smtClean="0">
                <a:hlinkClick r:id="rId2"/>
              </a:rPr>
              <a:t>2 km</a:t>
            </a:r>
            <a:r>
              <a:rPr lang="tr-TR" dirty="0">
                <a:hlinkClick r:id="rId2"/>
              </a:rPr>
              <a:t>. </a:t>
            </a:r>
            <a:r>
              <a:rPr lang="tr-TR" dirty="0" err="1">
                <a:hlinkClick r:id="rId2"/>
              </a:rPr>
              <a:t>mesafededir,sarılık</a:t>
            </a:r>
            <a:r>
              <a:rPr lang="tr-TR" dirty="0">
                <a:hlinkClick r:id="rId2"/>
              </a:rPr>
              <a:t> hastalığına iyi geldiği </a:t>
            </a:r>
            <a:r>
              <a:rPr lang="tr-TR" dirty="0" err="1">
                <a:hlinkClick r:id="rId2"/>
              </a:rPr>
              <a:t>sanılmaktadır.Pekçok</a:t>
            </a:r>
            <a:r>
              <a:rPr lang="tr-TR" dirty="0">
                <a:hlinkClick r:id="rId2"/>
              </a:rPr>
              <a:t> kişi ziyarete gelip yıkanmaktadır. Yıllık ziyaretçi sayısı 10.000 kişi dolayındadır. </a:t>
            </a:r>
            <a:endParaRPr lang="tr-TR" dirty="0"/>
          </a:p>
          <a:p>
            <a:pPr marL="0" indent="0">
              <a:buNone/>
            </a:pPr>
            <a:endParaRPr lang="tr-TR" dirty="0"/>
          </a:p>
        </p:txBody>
      </p:sp>
    </p:spTree>
    <p:extLst>
      <p:ext uri="{BB962C8B-B14F-4D97-AF65-F5344CB8AC3E}">
        <p14:creationId xmlns="" xmlns:p14="http://schemas.microsoft.com/office/powerpoint/2010/main" val="33392929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534</Words>
  <Application>Microsoft Office PowerPoint</Application>
  <PresentationFormat>Ekran Gösterisi (4:3)</PresentationFormat>
  <Paragraphs>37</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Diyarbakır'ın kuzeyinde 67  kilometre uzaklıktadır. İlçenin kuruluş çok eskilere dayanmakta Hani adını Hurriler döneminden kalma olduğu sanılmaktadır.</vt:lpstr>
      <vt:lpstr>Asur Hükümdarı Asur Nasir-Pal ile yaptıkları savaşta yenilerek dağılan Nirbillerin yerleşim merkezilerinden biridir. Tarihçesi Hani ilçesinin bugünkü adının nereden geldiği ile ilgili bilgilerin tümü birtakım efsanelere dayanmaktadır. Bu efsanelerden en mantıklı olanı, ilçenin, bu adı bölgede bulunan ve yerel dilde “yenı” olarak tabir edilen “Ayn-ı Kebir” su kaynağından aldığıdır.  1 Kuruluş tarihi kesin olarak bilinmeyen Hani’nin tarihteki ilk yerleşimcilerinin Subaru ahalisinden olan Hurri ve Nirbiler olduğu kabul edilmiştir. Uzunca bir dönem Hurri egemenliğinde kalan bölge, yine aynı soydan gelen Mitanniler’in egemenliğinde kaldıktan sonra Asurlar ve Urartular’ın egemenliğine girmiştir.</vt:lpstr>
      <vt:lpstr>Hani ile ilgili ilk yazılı bilgiler M.Ö.VIII. yüzyıldan kalma Asur kaynaklarında geçmektedir. Bu kaynaklarda yer alan bilgilere göre, Amidi gayesi ile Urartular ve Asurlar arasındaki savaşların bir bölümü Hani bölgesinde cereyan etmişti</vt:lpstr>
      <vt:lpstr>O tarihten bu yana Diyarbakır şehrine egemen olan devletler Hani’ye de egemen olmuştur.3 Urartular’dan sonra ilçenin idaresi altına girdiği devletler sırasıyla İskitler,Medler, Persler, Makedonyalılar, Romalılar, Sasaniler, Bizanslılar, Emevi ve Abbasi devletleridir. Malazgirt Zaferi (1071) ile birlikte Türkler’in idaresi altına girmeye başlayan bölge, bu tarihten sonra da Selçuklu , Artuklu, Akkoyunlu ve Safevi egemenliğinde kalmıştır.</vt:lpstr>
      <vt:lpstr>Yavuz Sultan Selim ile Şah İsmail arasında 23 Ağustos 1514’te yapılan Çaldıran Savaşı’ndan sonra da Osmanlı hakimiyetine girmiştir. Ancak bazı kaynaklarda şehrin 23 Ağustos 1514’te değil, 19 Eylül 1515’te alındığı belirtilmiştir.  1875’te Palu’ya bağlı bir bucak olan Hani , sonraları Lice’ye bağlanmıştır. 1958 yılında ise Diyarbakır İline bağlanan Hani, bu tarihten sonra ilçe statüsünü kazanmış ve bu statünün getirisi ile de birçok kamu kurum ve kuruluşunu bünyesine katarak bugün yepyeni bir kimlik kazanmıştır.  </vt:lpstr>
      <vt:lpstr>Slayt 19</vt:lpstr>
      <vt:lpstr>Mahalleler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Diyarbakır'ın kuzeyinde 67  kilometre uzaklıktadır. İlçenin kuruluş çok eskilere dayanmakta Hani adını Hurriler döneminden kalma olduğu sanılmaktadır.</dc:title>
  <dc:creator>Mehmet Akay</dc:creator>
  <cp:lastModifiedBy>Acer</cp:lastModifiedBy>
  <cp:revision>8</cp:revision>
  <dcterms:created xsi:type="dcterms:W3CDTF">2018-12-06T18:35:53Z</dcterms:created>
  <dcterms:modified xsi:type="dcterms:W3CDTF">2018-12-07T07:12:30Z</dcterms:modified>
</cp:coreProperties>
</file>